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32"/>
  </p:notesMasterIdLst>
  <p:sldIdLst>
    <p:sldId id="256" r:id="rId2"/>
    <p:sldId id="308" r:id="rId3"/>
    <p:sldId id="359" r:id="rId4"/>
    <p:sldId id="320" r:id="rId5"/>
    <p:sldId id="323" r:id="rId6"/>
    <p:sldId id="389" r:id="rId7"/>
    <p:sldId id="388" r:id="rId8"/>
    <p:sldId id="361" r:id="rId9"/>
    <p:sldId id="370" r:id="rId10"/>
    <p:sldId id="390" r:id="rId11"/>
    <p:sldId id="386" r:id="rId12"/>
    <p:sldId id="383" r:id="rId13"/>
    <p:sldId id="387" r:id="rId14"/>
    <p:sldId id="363" r:id="rId15"/>
    <p:sldId id="372" r:id="rId16"/>
    <p:sldId id="373" r:id="rId17"/>
    <p:sldId id="382" r:id="rId18"/>
    <p:sldId id="371" r:id="rId19"/>
    <p:sldId id="375" r:id="rId20"/>
    <p:sldId id="374" r:id="rId21"/>
    <p:sldId id="366" r:id="rId22"/>
    <p:sldId id="368" r:id="rId23"/>
    <p:sldId id="376" r:id="rId24"/>
    <p:sldId id="378" r:id="rId25"/>
    <p:sldId id="379" r:id="rId26"/>
    <p:sldId id="380" r:id="rId27"/>
    <p:sldId id="384" r:id="rId28"/>
    <p:sldId id="338" r:id="rId29"/>
    <p:sldId id="304" r:id="rId30"/>
    <p:sldId id="301" r:id="rId31"/>
  </p:sldIdLst>
  <p:sldSz cx="12192000" cy="68580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7"/>
    <p:restoredTop sz="94674"/>
  </p:normalViewPr>
  <p:slideViewPr>
    <p:cSldViewPr snapToObjects="1">
      <p:cViewPr>
        <p:scale>
          <a:sx n="118" d="100"/>
          <a:sy n="118" d="100"/>
        </p:scale>
        <p:origin x="712" y="22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4414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Gas collapsed</a:t>
            </a:r>
            <a:r>
              <a:rPr lang="en-US" baseline="0" dirty="0" smtClean="0"/>
              <a:t> with DM into filaments = cosmic web, formed galaxies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Put one</a:t>
            </a:r>
            <a:r>
              <a:rPr lang="en-US" baseline="0" dirty="0" smtClean="0"/>
              <a:t> of these first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58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TAKE OFF THE BOTTOM PART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Green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Lya</a:t>
            </a:r>
            <a:r>
              <a:rPr lang="en-US" baseline="0" dirty="0" smtClean="0"/>
              <a:t> (T = 10^4), Orange -&gt; OVI (T = 10^5 – 10^7), Red -&gt; X-rays (T&gt;10^7)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914400" y="3786737"/>
            <a:ext cx="103632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609600" y="5875078"/>
            <a:ext cx="109728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lt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lt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://www.stsci.edu/" TargetMode="External"/><Relationship Id="rId5" Type="http://schemas.openxmlformats.org/officeDocument/2006/relationships/hyperlink" Target="http://www.aura-astronomy.org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jpg"/><Relationship Id="rId6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1015677" y="101020"/>
            <a:ext cx="10160644" cy="147063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600" dirty="0"/>
              <a:t>Does the gas in the IGM care about galaxies</a:t>
            </a:r>
            <a:r>
              <a:rPr lang="en-US" sz="4600" dirty="0" smtClean="0"/>
              <a:t>?</a:t>
            </a:r>
            <a:endParaRPr lang="en" sz="4600" i="1" dirty="0"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3403921" y="4657038"/>
            <a:ext cx="7772400" cy="16982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" sz="2400" dirty="0">
                <a:solidFill>
                  <a:srgbClr val="FFFFFF"/>
                </a:solidFill>
              </a:rPr>
              <a:t>David </a:t>
            </a:r>
            <a:r>
              <a:rPr lang="en-US" sz="2400" dirty="0">
                <a:solidFill>
                  <a:srgbClr val="FFFFFF"/>
                </a:solidFill>
              </a:rPr>
              <a:t>M. </a:t>
            </a:r>
            <a:r>
              <a:rPr lang="en" sz="2400" dirty="0">
                <a:solidFill>
                  <a:srgbClr val="FFFFFF"/>
                </a:solidFill>
              </a:rPr>
              <a:t>French</a:t>
            </a:r>
          </a:p>
          <a:p>
            <a:pPr algn="r">
              <a:lnSpc>
                <a:spcPct val="115000"/>
              </a:lnSpc>
            </a:pPr>
            <a:r>
              <a:rPr lang="en-US" sz="1800" dirty="0">
                <a:solidFill>
                  <a:srgbClr val="FFFFFF"/>
                </a:solidFill>
              </a:rPr>
              <a:t>Thesis Advisor</a:t>
            </a:r>
            <a:r>
              <a:rPr lang="en" sz="1800" dirty="0">
                <a:solidFill>
                  <a:srgbClr val="FFFFFF"/>
                </a:solidFill>
              </a:rPr>
              <a:t>: Bart Wakker</a:t>
            </a:r>
          </a:p>
          <a:p>
            <a:pPr algn="r">
              <a:lnSpc>
                <a:spcPct val="115000"/>
              </a:lnSpc>
            </a:pPr>
            <a:r>
              <a:rPr lang="en" sz="1800" dirty="0">
                <a:solidFill>
                  <a:srgbClr val="FFFFFF"/>
                </a:solidFill>
              </a:rPr>
              <a:t>University of Wisconsin - Madison</a:t>
            </a:r>
          </a:p>
          <a:p>
            <a:pPr algn="r">
              <a:lnSpc>
                <a:spcPct val="115000"/>
              </a:lnSpc>
            </a:pPr>
            <a:r>
              <a:rPr lang="en-US" sz="1800" dirty="0">
                <a:solidFill>
                  <a:srgbClr val="FFFFFF"/>
                </a:solidFill>
              </a:rPr>
              <a:t>Jan 11</a:t>
            </a:r>
            <a:r>
              <a:rPr lang="en" sz="1800" dirty="0">
                <a:solidFill>
                  <a:srgbClr val="FFFFFF"/>
                </a:solidFill>
              </a:rPr>
              <a:t>, 201</a:t>
            </a:r>
            <a:r>
              <a:rPr lang="en-US" sz="1800" dirty="0">
                <a:solidFill>
                  <a:srgbClr val="FFFFFF"/>
                </a:solidFill>
              </a:rPr>
              <a:t>8</a:t>
            </a:r>
            <a:endParaRPr lang="en" sz="1800" dirty="0">
              <a:solidFill>
                <a:srgbClr val="FFFFFF"/>
              </a:solidFill>
            </a:endParaRPr>
          </a:p>
          <a:p>
            <a:pPr algn="r"/>
            <a:endParaRPr sz="2800" dirty="0"/>
          </a:p>
        </p:txBody>
      </p:sp>
      <p:sp>
        <p:nvSpPr>
          <p:cNvPr id="25" name="Shape 25"/>
          <p:cNvSpPr txBox="1"/>
          <p:nvPr/>
        </p:nvSpPr>
        <p:spPr>
          <a:xfrm>
            <a:off x="6391021" y="6321237"/>
            <a:ext cx="47853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>
                <a:solidFill>
                  <a:srgbClr val="FFFFFF"/>
                </a:solidFill>
              </a:rPr>
              <a:t>Image Credit:</a:t>
            </a:r>
            <a:r>
              <a:rPr lang="en" sz="1800">
                <a:solidFill>
                  <a:srgbClr val="FFFFFF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NASA and The Hubble Heritage Team (</a:t>
            </a:r>
            <a:r>
              <a:rPr lang="en" sz="1200" dirty="0">
                <a:solidFill>
                  <a:srgbClr val="FFFFFF"/>
                </a:solidFill>
                <a:hlinkClick r:id="rId4"/>
              </a:rPr>
              <a:t>STScI</a:t>
            </a:r>
            <a:r>
              <a:rPr lang="en" sz="1200" dirty="0">
                <a:solidFill>
                  <a:srgbClr val="FFFFFF"/>
                </a:solidFill>
              </a:rPr>
              <a:t>/</a:t>
            </a:r>
            <a:r>
              <a:rPr lang="en" sz="1200" dirty="0">
                <a:solidFill>
                  <a:srgbClr val="FFFFFF"/>
                </a:solidFill>
                <a:hlinkClick r:id="rId5"/>
              </a:rPr>
              <a:t>AURA</a:t>
            </a:r>
            <a:r>
              <a:rPr lang="en" sz="12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38110" y="1538998"/>
            <a:ext cx="6115777" cy="400110"/>
          </a:xfrm>
          <a:prstGeom prst="rect">
            <a:avLst/>
          </a:prstGeom>
          <a:solidFill>
            <a:schemeClr val="tx2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" sz="2000" i="1" dirty="0">
                <a:solidFill>
                  <a:schemeClr val="bg1"/>
                </a:solidFill>
              </a:rPr>
              <a:t>Tracing the </a:t>
            </a:r>
            <a:r>
              <a:rPr lang="en-US" sz="2000" i="1" dirty="0" err="1">
                <a:solidFill>
                  <a:schemeClr val="bg1"/>
                </a:solidFill>
              </a:rPr>
              <a:t>Circumgalactic</a:t>
            </a:r>
            <a:r>
              <a:rPr lang="en-US" sz="2000" i="1" dirty="0">
                <a:solidFill>
                  <a:schemeClr val="bg1"/>
                </a:solidFill>
              </a:rPr>
              <a:t> Medium in Lyα</a:t>
            </a:r>
            <a:r>
              <a:rPr lang="en" sz="2000" i="1" dirty="0">
                <a:solidFill>
                  <a:schemeClr val="bg1"/>
                </a:solidFill>
              </a:rPr>
              <a:t> with C</a:t>
            </a:r>
            <a:r>
              <a:rPr lang="en-US" sz="2000" i="1" dirty="0">
                <a:solidFill>
                  <a:schemeClr val="bg1"/>
                </a:solidFill>
              </a:rPr>
              <a:t>OS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3" y="609600"/>
            <a:ext cx="10671859" cy="1676400"/>
          </a:xfrm>
        </p:spPr>
        <p:txBody>
          <a:bodyPr/>
          <a:lstStyle/>
          <a:p>
            <a:pPr marL="461963" indent="-452438" algn="l">
              <a:lnSpc>
                <a:spcPct val="150000"/>
              </a:lnSpc>
              <a:buClrTx/>
              <a:buSzTx/>
              <a:buNone/>
            </a:pPr>
            <a:r>
              <a:rPr lang="en-US" sz="2800" b="1" dirty="0" smtClean="0"/>
              <a:t>Homogenize existing data</a:t>
            </a:r>
          </a:p>
          <a:p>
            <a:pPr marL="806450" indent="-344488" algn="l">
              <a:buClrTx/>
              <a:buSzTx/>
            </a:pPr>
            <a:r>
              <a:rPr lang="en-US" sz="2000" dirty="0" smtClean="0"/>
              <a:t>Normalize </a:t>
            </a:r>
            <a:r>
              <a:rPr lang="en-US" sz="2000" dirty="0" smtClean="0"/>
              <a:t>diameters, inclination, PA to 2MASS values</a:t>
            </a:r>
          </a:p>
          <a:p>
            <a:pPr marL="806450" indent="-344488" algn="l">
              <a:buClrTx/>
              <a:buSzTx/>
            </a:pPr>
            <a:r>
              <a:rPr lang="en-US" sz="2000" dirty="0" smtClean="0"/>
              <a:t>Choose magnitudes, calculate (L*,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vir</a:t>
            </a:r>
            <a:r>
              <a:rPr lang="en-US" sz="2000" dirty="0" smtClean="0"/>
              <a:t>)</a:t>
            </a:r>
            <a:endParaRPr lang="en-US" sz="2000" dirty="0"/>
          </a:p>
          <a:p>
            <a:pPr marL="808038" indent="-347663" algn="l">
              <a:lnSpc>
                <a:spcPct val="150000"/>
              </a:lnSpc>
              <a:buClrTx/>
              <a:buSzTx/>
            </a:pPr>
            <a:endParaRPr lang="en-US" sz="2000" dirty="0"/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endParaRPr lang="en-US" sz="2000" dirty="0" smtClean="0"/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929154" y="-31860"/>
            <a:ext cx="79928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smtClean="0">
                <a:solidFill>
                  <a:schemeClr val="bg1"/>
                </a:solidFill>
              </a:rPr>
              <a:t>New Nearby Galaxy Catalog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22" y="1998808"/>
            <a:ext cx="9448800" cy="472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3522" y="6430820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1018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1083705"/>
            <a:ext cx="10671859" cy="821295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Model the velocity structure probed by a QSO sightline</a:t>
            </a:r>
            <a:endParaRPr lang="en-US" sz="28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119934" y="136648"/>
            <a:ext cx="195598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 smtClean="0">
                <a:solidFill>
                  <a:schemeClr val="bg1"/>
                </a:solidFill>
              </a:rPr>
              <a:t>Step 2</a:t>
            </a:r>
            <a:endParaRPr lang="en-US" sz="4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5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8" y="1083705"/>
            <a:ext cx="10671859" cy="897495"/>
          </a:xfrm>
        </p:spPr>
        <p:txBody>
          <a:bodyPr/>
          <a:lstStyle/>
          <a:p>
            <a:pPr marL="457200" indent="-457200" algn="l">
              <a:buClrTx/>
              <a:buSzTx/>
            </a:pPr>
            <a:r>
              <a:rPr lang="en-US" sz="2800" b="1" dirty="0" smtClean="0"/>
              <a:t>Is there Halo </a:t>
            </a:r>
            <a:r>
              <a:rPr lang="mr-IN" sz="2800" b="1" dirty="0"/>
              <a:t>–</a:t>
            </a:r>
            <a:r>
              <a:rPr lang="en-US" sz="2800" b="1" dirty="0"/>
              <a:t> disk kinematic connection?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4405" y="139526"/>
            <a:ext cx="95670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Model </a:t>
            </a:r>
            <a:r>
              <a:rPr lang="en-US" sz="4600" b="1" dirty="0" smtClean="0">
                <a:solidFill>
                  <a:schemeClr val="bg1"/>
                </a:solidFill>
              </a:rPr>
              <a:t>sightline velocity structure</a:t>
            </a:r>
            <a:endParaRPr lang="en-US" sz="4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29482" y="6427518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36" y="1981200"/>
            <a:ext cx="6083164" cy="47079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05600" y="2057400"/>
            <a:ext cx="3810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89692" y="1973814"/>
            <a:ext cx="2311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1200" i="1" dirty="0" err="1" smtClean="0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1200" i="1" dirty="0" smtClean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18596" y="6451706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081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778905"/>
            <a:ext cx="10671859" cy="693003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The halo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disk kinematic connection</a:t>
            </a:r>
          </a:p>
          <a:p>
            <a:pPr marL="342900" indent="-342900" algn="l">
              <a:buClrTx/>
              <a:buSzTx/>
            </a:pPr>
            <a:r>
              <a:rPr lang="en-US" sz="2000" b="1" dirty="0" smtClean="0"/>
              <a:t>Model the sightline velocity </a:t>
            </a: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080661" y="0"/>
            <a:ext cx="20345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Step 2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29482" y="6427518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36" y="1981200"/>
            <a:ext cx="6083164" cy="47079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05600" y="2057400"/>
            <a:ext cx="3810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89692" y="1973814"/>
            <a:ext cx="2311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1200" i="1" dirty="0" err="1" smtClean="0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1200" i="1" dirty="0" smtClean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635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778905"/>
            <a:ext cx="10671859" cy="821295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The halo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disk kinematic connection</a:t>
            </a:r>
          </a:p>
          <a:p>
            <a:pPr marL="342900" indent="-342900" algn="l">
              <a:buClrTx/>
              <a:buSzTx/>
            </a:pPr>
            <a:r>
              <a:rPr lang="en-US" sz="2000" b="1" dirty="0" smtClean="0"/>
              <a:t>Is there one?</a:t>
            </a: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080661" y="0"/>
            <a:ext cx="20345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Step 2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176" y="1609902"/>
            <a:ext cx="7683500" cy="5080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34707" y="6397754"/>
            <a:ext cx="12666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smtClean="0">
                <a:solidFill>
                  <a:schemeClr val="bg1"/>
                </a:solidFill>
              </a:rPr>
              <a:t>Stewart+ 2011</a:t>
            </a:r>
            <a:endParaRPr 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98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838200"/>
            <a:ext cx="10671859" cy="1005645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The halo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disk kinematic connection</a:t>
            </a:r>
          </a:p>
          <a:p>
            <a:pPr marL="342900" indent="-342900" algn="l">
              <a:buClrTx/>
              <a:buSzTx/>
            </a:pPr>
            <a:r>
              <a:rPr lang="en-US" sz="2000" dirty="0" smtClean="0"/>
              <a:t>Rotation curves from SALT</a:t>
            </a:r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1990"/>
            <a:ext cx="6368514" cy="4713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14" y="1876303"/>
            <a:ext cx="5106056" cy="4720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882" y="6367790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1314405" y="114181"/>
            <a:ext cx="95670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Model </a:t>
            </a:r>
            <a:r>
              <a:rPr lang="en-US" sz="4600" b="1" dirty="0" smtClean="0">
                <a:solidFill>
                  <a:schemeClr val="bg1"/>
                </a:solidFill>
              </a:rPr>
              <a:t>sightline velocity structure</a:t>
            </a:r>
            <a:endParaRPr lang="en-US" sz="4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12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855105"/>
            <a:ext cx="10671859" cy="1049895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The halo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disk kinematic connection</a:t>
            </a:r>
          </a:p>
          <a:p>
            <a:pPr marL="342900" indent="-342900" algn="l">
              <a:buClrTx/>
              <a:buSzTx/>
            </a:pPr>
            <a:r>
              <a:rPr lang="en-US" sz="2000" dirty="0" smtClean="0"/>
              <a:t>Model the sightline velocity </a:t>
            </a:r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9829482" y="6427518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36" y="1981200"/>
            <a:ext cx="6083164" cy="47079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05600" y="2057400"/>
            <a:ext cx="3810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89692" y="1973814"/>
            <a:ext cx="2311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1200" i="1" dirty="0" err="1" smtClean="0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1200" i="1" dirty="0" smtClean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59" y="1981200"/>
            <a:ext cx="7194641" cy="47569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55774" y="6456192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4407" y="114181"/>
            <a:ext cx="95670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Model </a:t>
            </a:r>
            <a:r>
              <a:rPr lang="en-US" sz="4600" b="1" dirty="0" smtClean="0">
                <a:solidFill>
                  <a:schemeClr val="bg1"/>
                </a:solidFill>
              </a:rPr>
              <a:t>sightline velocity structure</a:t>
            </a:r>
            <a:endParaRPr lang="en-US" sz="4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62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860914"/>
            <a:ext cx="10671859" cy="967886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The halo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disk kinematic connection</a:t>
            </a:r>
          </a:p>
          <a:p>
            <a:pPr marL="342900" indent="-342900" algn="l">
              <a:buClrTx/>
              <a:buSzTx/>
            </a:pPr>
            <a:r>
              <a:rPr lang="en-US" sz="2000" dirty="0" smtClean="0"/>
              <a:t>Model the sightline velocity </a:t>
            </a:r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9829482" y="6427518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36" y="1981200"/>
            <a:ext cx="6083164" cy="47079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59" y="1981200"/>
            <a:ext cx="7194641" cy="47569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05600" y="2057400"/>
            <a:ext cx="3810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89692" y="1973814"/>
            <a:ext cx="2311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CGCG039-137 : </a:t>
            </a:r>
            <a:r>
              <a:rPr lang="en-US" sz="1200" i="1" dirty="0" err="1" smtClean="0">
                <a:latin typeface="Times" charset="0"/>
                <a:ea typeface="Times" charset="0"/>
                <a:cs typeface="Times" charset="0"/>
              </a:rPr>
              <a:t>vhel</a:t>
            </a:r>
            <a:r>
              <a:rPr lang="en-US" sz="1200" i="1" dirty="0" smtClean="0">
                <a:latin typeface="Times" charset="0"/>
                <a:ea typeface="Times" charset="0"/>
                <a:cs typeface="Times" charset="0"/>
              </a:rPr>
              <a:t> = 6918 km/s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757538"/>
            <a:ext cx="2814539" cy="162098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8153400" y="4287309"/>
            <a:ext cx="762002" cy="51124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067800" y="4287309"/>
            <a:ext cx="1524000" cy="51124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66800" y="5334000"/>
            <a:ext cx="31242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96605" y="5058880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dv = 57 km/s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562282" y="6448025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1314405" y="114181"/>
            <a:ext cx="95670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Model </a:t>
            </a:r>
            <a:r>
              <a:rPr lang="en-US" sz="4600" b="1" dirty="0" smtClean="0">
                <a:solidFill>
                  <a:schemeClr val="bg1"/>
                </a:solidFill>
              </a:rPr>
              <a:t>sightline velocity structure</a:t>
            </a:r>
            <a:endParaRPr lang="en-US" sz="4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59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6" y="830997"/>
            <a:ext cx="10671859" cy="5112603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800" b="1" dirty="0" smtClean="0"/>
              <a:t>700</a:t>
            </a:r>
            <a:r>
              <a:rPr lang="en-US" sz="2800" b="1" dirty="0" smtClean="0"/>
              <a:t>+ G130M COS targets</a:t>
            </a:r>
          </a:p>
          <a:p>
            <a:pPr marL="804863" lvl="1" indent="-341313" algn="l">
              <a:lnSpc>
                <a:spcPct val="150000"/>
              </a:lnSpc>
              <a:buClrTx/>
              <a:buSzTx/>
            </a:pPr>
            <a:r>
              <a:rPr lang="en-US" sz="2000" dirty="0"/>
              <a:t> </a:t>
            </a:r>
            <a:r>
              <a:rPr lang="en-US" sz="2000" dirty="0" smtClean="0"/>
              <a:t>Align, identify and measure all lines</a:t>
            </a:r>
          </a:p>
          <a:p>
            <a:pPr marL="804863" lvl="1" indent="-341313" algn="l">
              <a:lnSpc>
                <a:spcPct val="150000"/>
              </a:lnSpc>
              <a:buClrTx/>
              <a:buSzTx/>
            </a:pPr>
            <a:endParaRPr lang="en-US" sz="2000" dirty="0"/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888552" y="72479"/>
            <a:ext cx="641874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 smtClean="0">
                <a:solidFill>
                  <a:schemeClr val="bg1"/>
                </a:solidFill>
              </a:rPr>
              <a:t>Catalog the absorbers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7010400" y="914400"/>
            <a:ext cx="4973782" cy="56968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9390888" y="2631980"/>
            <a:ext cx="2386366" cy="39624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50264" y="6596390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French &amp; </a:t>
            </a:r>
            <a:r>
              <a:rPr lang="en-US" sz="1100" dirty="0" err="1" smtClean="0">
                <a:solidFill>
                  <a:schemeClr val="bg1"/>
                </a:solidFill>
              </a:rPr>
              <a:t>Wakker</a:t>
            </a:r>
            <a:r>
              <a:rPr lang="en-US" sz="1100" dirty="0" smtClean="0">
                <a:solidFill>
                  <a:schemeClr val="bg1"/>
                </a:solidFill>
              </a:rPr>
              <a:t> 2018, in prep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39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6" y="830997"/>
            <a:ext cx="10671859" cy="5112603"/>
          </a:xfrm>
        </p:spPr>
        <p:txBody>
          <a:bodyPr/>
          <a:lstStyle/>
          <a:p>
            <a:pPr marL="457200" indent="-457200" algn="l">
              <a:lnSpc>
                <a:spcPct val="150000"/>
              </a:lnSpc>
              <a:buClrTx/>
              <a:buSzTx/>
            </a:pPr>
            <a:r>
              <a:rPr lang="en-US" sz="2800" b="1" dirty="0" smtClean="0"/>
              <a:t>Connecting with galaxies</a:t>
            </a:r>
          </a:p>
          <a:p>
            <a:pPr marL="808038" lvl="1" indent="-347663" algn="l">
              <a:lnSpc>
                <a:spcPct val="150000"/>
              </a:lnSpc>
              <a:buClrTx/>
              <a:buSzTx/>
            </a:pPr>
            <a:r>
              <a:rPr lang="en-US" sz="2000" dirty="0" smtClean="0"/>
              <a:t>How?</a:t>
            </a:r>
            <a:endParaRPr lang="en-US" sz="2000" dirty="0"/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7010400" y="932514"/>
            <a:ext cx="4973782" cy="56968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9390888" y="2650094"/>
            <a:ext cx="2386366" cy="39624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6" y="2421496"/>
            <a:ext cx="5677399" cy="325144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439395" y="1354696"/>
            <a:ext cx="875806" cy="106680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439395" y="2536604"/>
            <a:ext cx="875806" cy="277324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850264" y="6596390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French &amp; </a:t>
            </a:r>
            <a:r>
              <a:rPr lang="en-US" sz="1100" dirty="0" err="1" smtClean="0">
                <a:solidFill>
                  <a:schemeClr val="bg1"/>
                </a:solidFill>
              </a:rPr>
              <a:t>Wakker</a:t>
            </a:r>
            <a:r>
              <a:rPr lang="en-US" sz="1100" dirty="0" smtClean="0">
                <a:solidFill>
                  <a:schemeClr val="bg1"/>
                </a:solidFill>
              </a:rPr>
              <a:t> 2018, in prep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8552" y="74741"/>
            <a:ext cx="641874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 smtClean="0">
                <a:solidFill>
                  <a:schemeClr val="bg1"/>
                </a:solidFill>
              </a:rPr>
              <a:t>Catalog the absorbers</a:t>
            </a:r>
            <a:endParaRPr lang="en-US" sz="4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60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263805" y="107400"/>
            <a:ext cx="118110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4600" dirty="0" smtClean="0"/>
              <a:t>Gas + galaxies trace the </a:t>
            </a:r>
            <a:r>
              <a:rPr lang="en-US" sz="4600" smtClean="0"/>
              <a:t>same potential</a:t>
            </a:r>
            <a:endParaRPr lang="en" sz="4600" dirty="0"/>
          </a:p>
        </p:txBody>
      </p:sp>
      <p:pic>
        <p:nvPicPr>
          <p:cNvPr id="3" name="Picture 2" descr="Universe-dark-matter-web-and-galaxy-cluster-Millenium-proj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68" y="1296746"/>
            <a:ext cx="7003638" cy="4557161"/>
          </a:xfrm>
          <a:prstGeom prst="rect">
            <a:avLst/>
          </a:prstGeom>
        </p:spPr>
      </p:pic>
      <p:sp>
        <p:nvSpPr>
          <p:cNvPr id="6" name="Shape 39"/>
          <p:cNvSpPr txBox="1"/>
          <p:nvPr/>
        </p:nvSpPr>
        <p:spPr>
          <a:xfrm>
            <a:off x="416268" y="5922763"/>
            <a:ext cx="2018893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The </a:t>
            </a:r>
            <a:r>
              <a:rPr lang="en-US" sz="1200" dirty="0" err="1">
                <a:solidFill>
                  <a:srgbClr val="FFFFFF"/>
                </a:solidFill>
              </a:rPr>
              <a:t>Millenium</a:t>
            </a:r>
            <a:r>
              <a:rPr lang="en-US" sz="1200" dirty="0">
                <a:solidFill>
                  <a:srgbClr val="FFFFFF"/>
                </a:solidFill>
              </a:rPr>
              <a:t> Simulation</a:t>
            </a:r>
            <a:endParaRPr lang="en" sz="1200" dirty="0">
              <a:solidFill>
                <a:srgbClr val="FFFFFF"/>
              </a:solidFill>
            </a:endParaRPr>
          </a:p>
        </p:txBody>
      </p:sp>
      <p:pic>
        <p:nvPicPr>
          <p:cNvPr id="5" name="Picture 4" descr="sdss_filame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949320"/>
            <a:ext cx="5341726" cy="5365986"/>
          </a:xfrm>
          <a:prstGeom prst="rect">
            <a:avLst/>
          </a:prstGeom>
        </p:spPr>
      </p:pic>
      <p:sp>
        <p:nvSpPr>
          <p:cNvPr id="7" name="Shape 39"/>
          <p:cNvSpPr txBox="1"/>
          <p:nvPr/>
        </p:nvSpPr>
        <p:spPr>
          <a:xfrm>
            <a:off x="10043548" y="6315306"/>
            <a:ext cx="1546578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SDSS Collaboration</a:t>
            </a:r>
            <a:endParaRPr lang="en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1711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661" y="1543291"/>
            <a:ext cx="6553200" cy="50717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43200"/>
            <a:ext cx="4279900" cy="24511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80660" y="2860675"/>
            <a:ext cx="2920339" cy="99060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965700" y="3968750"/>
            <a:ext cx="3035299" cy="113665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20725" y="6353382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sp>
        <p:nvSpPr>
          <p:cNvPr id="13" name="Text Placeholder 1"/>
          <p:cNvSpPr txBox="1">
            <a:spLocks/>
          </p:cNvSpPr>
          <p:nvPr/>
        </p:nvSpPr>
        <p:spPr>
          <a:xfrm>
            <a:off x="761996" y="830998"/>
            <a:ext cx="10671859" cy="13173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800" b="1" dirty="0" smtClean="0"/>
              <a:t>Connecting with galaxies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using our galaxy catalog</a:t>
            </a:r>
          </a:p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800" dirty="0"/>
              <a:t> </a:t>
            </a:r>
            <a:r>
              <a:rPr lang="en-US" sz="2400" dirty="0" smtClean="0"/>
              <a:t>Which one?</a:t>
            </a:r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2888552" y="74742"/>
            <a:ext cx="641874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 smtClean="0">
                <a:solidFill>
                  <a:schemeClr val="bg1"/>
                </a:solidFill>
              </a:rPr>
              <a:t>Catalog the absorbers</a:t>
            </a:r>
            <a:endParaRPr lang="en-US" sz="4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5" y="914400"/>
            <a:ext cx="10671859" cy="693003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Define an objective likelihood parameter</a:t>
            </a:r>
            <a:endParaRPr lang="en-US" sz="2000" dirty="0"/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281541" y="121622"/>
            <a:ext cx="963276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b="1" dirty="0" smtClean="0">
                <a:solidFill>
                  <a:schemeClr val="bg1"/>
                </a:solidFill>
              </a:rPr>
              <a:t>Matching absorbers with galaxies</a:t>
            </a:r>
            <a:endParaRPr lang="en-US" sz="46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71600" y="1711645"/>
            <a:ext cx="817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Define a likelihood: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85" y="2359657"/>
            <a:ext cx="5892621" cy="8267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1600" y="3559076"/>
            <a:ext cx="81721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  = impact parameter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          = viral radius of the </a:t>
            </a:r>
            <a:r>
              <a:rPr lang="en-US" sz="2400" dirty="0" smtClean="0">
                <a:solidFill>
                  <a:schemeClr val="bg1"/>
                </a:solidFill>
              </a:rPr>
              <a:t>galaxy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784" y="5038636"/>
            <a:ext cx="8636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864" y="4264657"/>
            <a:ext cx="4800600" cy="546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442" y="3633812"/>
            <a:ext cx="279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4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6" y="907197"/>
            <a:ext cx="10671859" cy="693003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Applying the likelihood method</a:t>
            </a:r>
            <a:endParaRPr lang="en-US" sz="2000" dirty="0"/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661" y="1543291"/>
            <a:ext cx="6553200" cy="50717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43200"/>
            <a:ext cx="4279900" cy="24511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80660" y="2860675"/>
            <a:ext cx="2920339" cy="99060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965700" y="3968750"/>
            <a:ext cx="3035299" cy="113665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426" y="2869915"/>
            <a:ext cx="185897" cy="216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3429000"/>
            <a:ext cx="185897" cy="216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31024" y="3383551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</a:t>
            </a:r>
            <a:r>
              <a:rPr lang="nb-NO" dirty="0" smtClean="0"/>
              <a:t>0.16</a:t>
            </a:r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089164" y="2824466"/>
            <a:ext cx="984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/>
              <a:t>= 0.00027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520725" y="6353382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1281541" y="121622"/>
            <a:ext cx="963276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b="1" smtClean="0">
                <a:solidFill>
                  <a:schemeClr val="bg1"/>
                </a:solidFill>
              </a:rPr>
              <a:t>Matching absorbers with galaxies</a:t>
            </a:r>
            <a:endParaRPr lang="en-US" sz="4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4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7" y="830997"/>
            <a:ext cx="4267203" cy="1759803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800" b="1" dirty="0" smtClean="0"/>
              <a:t>Status:</a:t>
            </a:r>
          </a:p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800" b="1" dirty="0"/>
              <a:t> </a:t>
            </a:r>
            <a:r>
              <a:rPr lang="en-US" sz="2800" b="1" dirty="0" smtClean="0"/>
              <a:t>237 spectra aligned and identified</a:t>
            </a:r>
          </a:p>
          <a:p>
            <a:pPr marL="635000" lvl="1" indent="-288925" algn="l">
              <a:lnSpc>
                <a:spcPct val="150000"/>
              </a:lnSpc>
              <a:buClrTx/>
              <a:buSzTx/>
            </a:pPr>
            <a:r>
              <a:rPr lang="en-US" sz="2000" dirty="0" smtClean="0"/>
              <a:t>1067 Ly-alpha absorbers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124200" y="130019"/>
            <a:ext cx="5937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mtClean="0">
                <a:solidFill>
                  <a:schemeClr val="bg1"/>
                </a:solidFill>
              </a:rPr>
              <a:t>Preliminary Results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428461"/>
            <a:ext cx="6999626" cy="5253515"/>
          </a:xfrm>
          <a:prstGeom prst="rect">
            <a:avLst/>
          </a:prstGeom>
        </p:spPr>
      </p:pic>
      <p:sp>
        <p:nvSpPr>
          <p:cNvPr id="15" name="Text Placeholder 1"/>
          <p:cNvSpPr txBox="1">
            <a:spLocks/>
          </p:cNvSpPr>
          <p:nvPr/>
        </p:nvSpPr>
        <p:spPr>
          <a:xfrm>
            <a:off x="761997" y="3161760"/>
            <a:ext cx="4114803" cy="21408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635000" lvl="1" indent="-288925" algn="l">
              <a:buClrTx/>
              <a:buSzTx/>
            </a:pPr>
            <a:endParaRPr lang="en-US" sz="2000" dirty="0" smtClean="0"/>
          </a:p>
          <a:p>
            <a:pPr marL="635000" lvl="1" indent="-288925" algn="l">
              <a:buClrTx/>
              <a:buSzTx/>
            </a:pPr>
            <a:r>
              <a:rPr lang="en-US" sz="2000" dirty="0" smtClean="0"/>
              <a:t>331 measured </a:t>
            </a:r>
          </a:p>
          <a:p>
            <a:pPr marL="635000" lvl="1" indent="-288925" algn="l">
              <a:buClrTx/>
              <a:buSzTx/>
            </a:pPr>
            <a:endParaRPr lang="en-US" sz="2000" dirty="0"/>
          </a:p>
          <a:p>
            <a:pPr marL="635000" lvl="1" indent="-288925" algn="l">
              <a:buClrTx/>
              <a:buSzTx/>
            </a:pPr>
            <a:r>
              <a:rPr lang="en-US" sz="2000" dirty="0" smtClean="0"/>
              <a:t>116 ”associated” with a single galaxy</a:t>
            </a:r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860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961016"/>
            <a:ext cx="5486403" cy="1759803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800" b="1" dirty="0" smtClean="0"/>
              <a:t>EW vs impact parameter: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4200" y="130019"/>
            <a:ext cx="5937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mtClean="0">
                <a:solidFill>
                  <a:schemeClr val="bg1"/>
                </a:solidFill>
              </a:rPr>
              <a:t>Preliminary Results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38" y="2133600"/>
            <a:ext cx="5863101" cy="43496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6" y="2133600"/>
            <a:ext cx="5885524" cy="434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4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961016"/>
            <a:ext cx="5486403" cy="1759803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800" b="1" dirty="0" smtClean="0"/>
              <a:t>EW vs velocity separation: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4200" y="130019"/>
            <a:ext cx="5937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mtClean="0">
                <a:solidFill>
                  <a:schemeClr val="bg1"/>
                </a:solidFill>
              </a:rPr>
              <a:t>Preliminary Results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72" y="1739815"/>
            <a:ext cx="66675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961017"/>
            <a:ext cx="5486403" cy="791584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800" b="1" dirty="0" smtClean="0"/>
              <a:t>Inclinations: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4200" y="130019"/>
            <a:ext cx="5937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mtClean="0">
                <a:solidFill>
                  <a:schemeClr val="bg1"/>
                </a:solidFill>
              </a:rPr>
              <a:t>Preliminary Results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2182664"/>
            <a:ext cx="5670550" cy="4222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457490"/>
            <a:ext cx="6377791" cy="394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4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1098631"/>
            <a:ext cx="7086600" cy="5759369"/>
          </a:xfrm>
        </p:spPr>
        <p:txBody>
          <a:bodyPr/>
          <a:lstStyle/>
          <a:p>
            <a:pPr marL="457200" indent="-457200" algn="l">
              <a:buClrTx/>
              <a:buSzTx/>
            </a:pPr>
            <a:r>
              <a:rPr lang="en-US" sz="2800" b="1" dirty="0" smtClean="0"/>
              <a:t>700+ COS spectra correlated with 130,000+ galaxies</a:t>
            </a:r>
          </a:p>
          <a:p>
            <a:pPr marL="806450" lvl="1" indent="-344488" algn="l">
              <a:buClrTx/>
              <a:buSzTx/>
            </a:pPr>
            <a:r>
              <a:rPr lang="en-US" sz="2000" dirty="0" smtClean="0"/>
              <a:t>Expect ~3000 Ly-alpha absorbers</a:t>
            </a:r>
          </a:p>
          <a:p>
            <a:pPr marL="806450" lvl="1" indent="-344488" algn="l">
              <a:buClrTx/>
              <a:buSzTx/>
            </a:pPr>
            <a:r>
              <a:rPr lang="en-US" sz="2000" dirty="0" smtClean="0"/>
              <a:t>~1000 absorber-galaxy pairs using likelihood method</a:t>
            </a:r>
          </a:p>
          <a:p>
            <a:pPr marL="806450" lvl="1" indent="-344488" algn="l">
              <a:buClrTx/>
              <a:buSzTx/>
            </a:pPr>
            <a:r>
              <a:rPr lang="en-US" sz="2000" dirty="0" smtClean="0"/>
              <a:t>Strong EW </a:t>
            </a:r>
            <a:r>
              <a:rPr lang="mr-IN" sz="2000" dirty="0" smtClean="0"/>
              <a:t>–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ΔV correlation</a:t>
            </a:r>
          </a:p>
          <a:p>
            <a:pPr marL="806450" lvl="1" indent="-344488" algn="l">
              <a:buClrTx/>
              <a:buSzTx/>
            </a:pPr>
            <a:r>
              <a:rPr lang="en-US" sz="2000" dirty="0" smtClean="0">
                <a:solidFill>
                  <a:schemeClr val="bg1"/>
                </a:solidFill>
              </a:rPr>
              <a:t>Overabundance around highly inclined galaxies</a:t>
            </a:r>
          </a:p>
          <a:p>
            <a:pPr marL="806450" lvl="1" indent="-344488" algn="l">
              <a:buClrTx/>
              <a:buSzTx/>
            </a:pPr>
            <a:endParaRPr lang="en-US" sz="2000" dirty="0"/>
          </a:p>
          <a:p>
            <a:pPr marL="806450" lvl="1" indent="-344488" algn="l">
              <a:lnSpc>
                <a:spcPct val="150000"/>
              </a:lnSpc>
              <a:buClrTx/>
              <a:buSzTx/>
            </a:pPr>
            <a:endParaRPr lang="en-US" sz="2800" b="1" dirty="0"/>
          </a:p>
          <a:p>
            <a:pPr marL="457200" indent="-457200" algn="l">
              <a:buClrTx/>
              <a:buSzTx/>
            </a:pPr>
            <a:r>
              <a:rPr lang="en-US" sz="2800" b="1" dirty="0" smtClean="0"/>
              <a:t>Disk-halo kinematic connection?</a:t>
            </a:r>
          </a:p>
          <a:p>
            <a:pPr marL="914400" lvl="1" indent="-452438" algn="l">
              <a:buClrTx/>
              <a:buSzTx/>
            </a:pPr>
            <a:r>
              <a:rPr lang="en-US" sz="2000" dirty="0" smtClean="0"/>
              <a:t>Probably not very far reaching</a:t>
            </a:r>
          </a:p>
          <a:p>
            <a:pPr marL="914400" lvl="1" indent="-452438" algn="l">
              <a:lnSpc>
                <a:spcPct val="150000"/>
              </a:lnSpc>
              <a:buClrTx/>
              <a:buSzTx/>
            </a:pPr>
            <a:endParaRPr lang="en-US" sz="2800" b="1" dirty="0" smtClean="0"/>
          </a:p>
          <a:p>
            <a:pPr marL="457200" indent="-457200" algn="l">
              <a:buClrTx/>
              <a:buSzTx/>
            </a:pPr>
            <a:r>
              <a:rPr lang="en-US" sz="2800" b="1" dirty="0" smtClean="0"/>
              <a:t>Does CGM gas care about galaxies?</a:t>
            </a:r>
          </a:p>
          <a:p>
            <a:pPr marL="914400" lvl="1" indent="-452438" algn="l">
              <a:buClrTx/>
              <a:buSzTx/>
            </a:pPr>
            <a:r>
              <a:rPr lang="en-US" sz="2000" dirty="0" smtClean="0"/>
              <a:t>It seems like it might! Stay tuned.</a:t>
            </a:r>
            <a:endParaRPr lang="en-US" sz="2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571700" y="160797"/>
            <a:ext cx="307007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b="1" dirty="0" smtClean="0">
                <a:solidFill>
                  <a:schemeClr val="bg1"/>
                </a:solidFill>
              </a:rPr>
              <a:t>Summary: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140125"/>
            <a:ext cx="4091791" cy="30472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4187371"/>
            <a:ext cx="4091791" cy="253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1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2152550" y="33297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i="1" dirty="0">
                <a:solidFill>
                  <a:srgbClr val="FFFFFF"/>
                </a:solidFill>
              </a:rPr>
              <a:t>How do</a:t>
            </a:r>
            <a:r>
              <a:rPr lang="en-US" sz="3600" i="1" dirty="0">
                <a:solidFill>
                  <a:srgbClr val="FFFFFF"/>
                </a:solidFill>
              </a:rPr>
              <a:t> CGM absorber properties</a:t>
            </a:r>
            <a:r>
              <a:rPr lang="en" sz="3600" i="1" dirty="0">
                <a:solidFill>
                  <a:srgbClr val="FFFFFF"/>
                </a:solidFill>
              </a:rPr>
              <a:t> depend on galaxy orientation?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435" y="3792047"/>
            <a:ext cx="3386688" cy="2373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Shape 130"/>
          <p:cNvCxnSpPr/>
          <p:nvPr/>
        </p:nvCxnSpPr>
        <p:spPr>
          <a:xfrm flipV="1">
            <a:off x="3841541" y="3203373"/>
            <a:ext cx="48171" cy="1777854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" name="Shape 131"/>
          <p:cNvSpPr/>
          <p:nvPr/>
        </p:nvSpPr>
        <p:spPr>
          <a:xfrm rot="5400000">
            <a:off x="3100138" y="3770125"/>
            <a:ext cx="411281" cy="1071524"/>
          </a:xfrm>
          <a:custGeom>
            <a:avLst/>
            <a:gdLst/>
            <a:ahLst/>
            <a:cxnLst/>
            <a:rect l="0" t="0" r="0" b="0"/>
            <a:pathLst>
              <a:path w="9324" h="42462" extrusionOk="0">
                <a:moveTo>
                  <a:pt x="1910" y="0"/>
                </a:moveTo>
                <a:cubicBezTo>
                  <a:pt x="1685" y="1123"/>
                  <a:pt x="786" y="3370"/>
                  <a:pt x="562" y="6740"/>
                </a:cubicBezTo>
                <a:cubicBezTo>
                  <a:pt x="337" y="10110"/>
                  <a:pt x="0" y="15726"/>
                  <a:pt x="562" y="20220"/>
                </a:cubicBezTo>
                <a:cubicBezTo>
                  <a:pt x="1123" y="24713"/>
                  <a:pt x="2471" y="29993"/>
                  <a:pt x="3932" y="33700"/>
                </a:cubicBezTo>
                <a:cubicBezTo>
                  <a:pt x="5392" y="37407"/>
                  <a:pt x="8425" y="41001"/>
                  <a:pt x="9324" y="42462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33" name="Shape 133"/>
          <p:cNvSpPr txBox="1"/>
          <p:nvPr/>
        </p:nvSpPr>
        <p:spPr>
          <a:xfrm>
            <a:off x="8801750" y="6272672"/>
            <a:ext cx="182885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Kacprzak</a:t>
            </a:r>
            <a:r>
              <a:rPr lang="en-US" dirty="0">
                <a:solidFill>
                  <a:srgbClr val="FFFFFF"/>
                </a:solidFill>
              </a:rPr>
              <a:t> et al. 2012</a:t>
            </a:r>
            <a:endParaRPr lang="en" dirty="0">
              <a:solidFill>
                <a:srgbClr val="FFFFFF"/>
              </a:solidFill>
            </a:endParaRPr>
          </a:p>
          <a:p>
            <a:endParaRPr dirty="0">
              <a:solidFill>
                <a:srgbClr val="FFFFFF"/>
              </a:solidFill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1785982" y="6243004"/>
            <a:ext cx="3320250" cy="5308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>
                <a:solidFill>
                  <a:srgbClr val="FFFFFF"/>
                </a:solidFill>
              </a:rPr>
              <a:t>Credit: Bruce Hugo &amp; Leslie Gaul, Adam Block, NOAO, AURA, NSF 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4294967295"/>
          </p:nvPr>
        </p:nvSpPr>
        <p:spPr>
          <a:xfrm>
            <a:off x="1741132" y="1509883"/>
            <a:ext cx="3365100" cy="878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19100">
              <a:spcBef>
                <a:spcPts val="0"/>
              </a:spcBef>
              <a:buClr>
                <a:schemeClr val="lt2"/>
              </a:buClr>
            </a:pPr>
            <a:r>
              <a:rPr lang="en" i="1" dirty="0">
                <a:solidFill>
                  <a:schemeClr val="lt1"/>
                </a:solidFill>
              </a:rPr>
              <a:t>Major vs minor?</a:t>
            </a:r>
          </a:p>
        </p:txBody>
      </p:sp>
      <p:pic>
        <p:nvPicPr>
          <p:cNvPr id="2" name="Picture 1" descr="kacprzak2012_azimuth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78" y="1962352"/>
            <a:ext cx="4943828" cy="4269112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3654776" y="2634981"/>
            <a:ext cx="479778" cy="517758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34396" y="2759853"/>
            <a:ext cx="583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QSO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65336" y="2538894"/>
            <a:ext cx="3955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Same for neutral gas?</a:t>
            </a:r>
          </a:p>
        </p:txBody>
      </p:sp>
    </p:spTree>
    <p:extLst>
      <p:ext uri="{BB962C8B-B14F-4D97-AF65-F5344CB8AC3E}">
        <p14:creationId xmlns:p14="http://schemas.microsoft.com/office/powerpoint/2010/main" val="19513546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2152550" y="19029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600" i="1" dirty="0">
                <a:solidFill>
                  <a:srgbClr val="FFFFFF"/>
                </a:solidFill>
              </a:rPr>
              <a:t>G</a:t>
            </a:r>
            <a:r>
              <a:rPr lang="en" sz="3600" i="1" dirty="0">
                <a:solidFill>
                  <a:srgbClr val="FFFFFF"/>
                </a:solidFill>
              </a:rPr>
              <a:t>alaxy </a:t>
            </a:r>
            <a:r>
              <a:rPr lang="en-US" sz="3600" i="1" dirty="0">
                <a:solidFill>
                  <a:srgbClr val="FFFFFF"/>
                </a:solidFill>
              </a:rPr>
              <a:t>I</a:t>
            </a:r>
            <a:r>
              <a:rPr lang="en" sz="3600" i="1" dirty="0">
                <a:solidFill>
                  <a:srgbClr val="FFFFFF"/>
                </a:solidFill>
              </a:rPr>
              <a:t>nclination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6045931" y="5543362"/>
            <a:ext cx="165567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Mathes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" dirty="0">
                <a:solidFill>
                  <a:srgbClr val="FFFFFF"/>
                </a:solidFill>
              </a:rPr>
              <a:t>et al. 201</a:t>
            </a:r>
            <a:r>
              <a:rPr lang="en-US" dirty="0">
                <a:solidFill>
                  <a:srgbClr val="FFFFFF"/>
                </a:solidFill>
              </a:rPr>
              <a:t>4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0099" y="2456732"/>
            <a:ext cx="1064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No?</a:t>
            </a:r>
          </a:p>
        </p:txBody>
      </p:sp>
      <p:sp>
        <p:nvSpPr>
          <p:cNvPr id="5" name="Rectangle 4"/>
          <p:cNvSpPr/>
          <p:nvPr/>
        </p:nvSpPr>
        <p:spPr>
          <a:xfrm>
            <a:off x="2598761" y="4686594"/>
            <a:ext cx="1008173" cy="78368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32043" y="591356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mathes2014_inclina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11"/>
          <a:stretch/>
        </p:blipFill>
        <p:spPr>
          <a:xfrm>
            <a:off x="2587902" y="1576491"/>
            <a:ext cx="7037948" cy="3232379"/>
          </a:xfrm>
          <a:prstGeom prst="rect">
            <a:avLst/>
          </a:prstGeom>
        </p:spPr>
      </p:pic>
      <p:pic>
        <p:nvPicPr>
          <p:cNvPr id="2" name="Picture 1" descr="mathes2014_inclination_xaxi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404" y="4631763"/>
            <a:ext cx="6022252" cy="856723"/>
          </a:xfrm>
          <a:prstGeom prst="rect">
            <a:avLst/>
          </a:prstGeom>
        </p:spPr>
      </p:pic>
      <p:pic>
        <p:nvPicPr>
          <p:cNvPr id="10" name="Shape 85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8373" y="5103956"/>
            <a:ext cx="680883" cy="59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sombrero_galaxy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25613" y="5151538"/>
            <a:ext cx="732088" cy="54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928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09598" y="152400"/>
            <a:ext cx="109728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4600" dirty="0" smtClean="0"/>
              <a:t>Does the gas care about the galaxies?</a:t>
            </a:r>
            <a:endParaRPr lang="en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829957" y="1402836"/>
            <a:ext cx="10532083" cy="491694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 algn="l">
              <a:buFont typeface="Lucida Grande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Gas and galaxies follow the same DM potential</a:t>
            </a:r>
          </a:p>
          <a:p>
            <a:pPr marL="38100" algn="l"/>
            <a:endParaRPr lang="en-US" sz="2400" dirty="0" smtClean="0">
              <a:solidFill>
                <a:schemeClr val="lt1"/>
              </a:solidFill>
            </a:endParaRPr>
          </a:p>
          <a:p>
            <a:pPr marL="38100" algn="l"/>
            <a:endParaRPr lang="en-US" sz="2400" dirty="0">
              <a:solidFill>
                <a:schemeClr val="lt1"/>
              </a:solidFill>
            </a:endParaRPr>
          </a:p>
          <a:p>
            <a:pPr marL="495300" indent="-457200" algn="l">
              <a:buFont typeface="Lucida Grande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Galaxies need to continue accreting gas over cosmic time to match observations</a:t>
            </a:r>
          </a:p>
          <a:p>
            <a:pPr marL="495300" indent="-457200" algn="l">
              <a:buFont typeface="Lucida Grande"/>
              <a:buChar char="●"/>
            </a:pPr>
            <a:endParaRPr lang="en-US" sz="2400" dirty="0">
              <a:solidFill>
                <a:schemeClr val="lt1"/>
              </a:solidFill>
            </a:endParaRPr>
          </a:p>
          <a:p>
            <a:pPr marL="38100" algn="l"/>
            <a:endParaRPr lang="en-US" sz="2400" dirty="0">
              <a:solidFill>
                <a:schemeClr val="lt1"/>
              </a:solidFill>
            </a:endParaRPr>
          </a:p>
          <a:p>
            <a:pPr marL="495300" indent="-457200" algn="l">
              <a:buFont typeface="Lucida Grande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Feedback kicks gas out of galaxies</a:t>
            </a:r>
            <a:endParaRPr lang="en-US" sz="2400" i="1" dirty="0">
              <a:solidFill>
                <a:srgbClr val="FFFFFF"/>
              </a:solidFill>
            </a:endParaRPr>
          </a:p>
          <a:p>
            <a:pPr lvl="0" algn="l"/>
            <a:endParaRPr lang="en-US" sz="2400" i="1" dirty="0">
              <a:solidFill>
                <a:srgbClr val="FFFFFF"/>
              </a:solidFill>
            </a:endParaRPr>
          </a:p>
          <a:p>
            <a:pPr lvl="0" algn="l"/>
            <a:endParaRPr lang="en-US" sz="2400" i="1" dirty="0">
              <a:solidFill>
                <a:srgbClr val="FFFFFF"/>
              </a:solidFill>
            </a:endParaRPr>
          </a:p>
          <a:p>
            <a:pPr marL="457200" indent="-419100" algn="l">
              <a:buClr>
                <a:srgbClr val="FFFFFF"/>
              </a:buClr>
              <a:buFont typeface="Arial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How do the properties of </a:t>
            </a:r>
            <a:r>
              <a:rPr lang="en-US" sz="2400" dirty="0" smtClean="0">
                <a:solidFill>
                  <a:schemeClr val="lt1"/>
                </a:solidFill>
              </a:rPr>
              <a:t>halo </a:t>
            </a:r>
            <a:r>
              <a:rPr lang="en-US" sz="2400" dirty="0" smtClean="0">
                <a:solidFill>
                  <a:schemeClr val="lt1"/>
                </a:solidFill>
              </a:rPr>
              <a:t>gas </a:t>
            </a:r>
            <a:r>
              <a:rPr lang="en-US" sz="2400" dirty="0">
                <a:solidFill>
                  <a:schemeClr val="lt1"/>
                </a:solidFill>
              </a:rPr>
              <a:t>correlate with nearby galaxy properties?</a:t>
            </a:r>
            <a:endParaRPr lang="en-US" sz="2400" i="1" dirty="0">
              <a:solidFill>
                <a:schemeClr val="lt1"/>
              </a:solidFill>
            </a:endParaRPr>
          </a:p>
          <a:p>
            <a:pPr marL="38100" algn="l"/>
            <a:endParaRPr lang="en-US" dirty="0" smtClean="0">
              <a:solidFill>
                <a:schemeClr val="lt1"/>
              </a:solidFill>
            </a:endParaRPr>
          </a:p>
          <a:p>
            <a:pPr marL="38100" algn="l"/>
            <a:endParaRPr lang="en" dirty="0" smtClean="0">
              <a:solidFill>
                <a:schemeClr val="lt1"/>
              </a:solidFill>
            </a:endParaRPr>
          </a:p>
          <a:p>
            <a:pPr marL="457200" algn="l"/>
            <a:endParaRPr sz="2400" dirty="0">
              <a:solidFill>
                <a:srgbClr val="FFFFFF"/>
              </a:solidFill>
            </a:endParaRPr>
          </a:p>
          <a:p>
            <a:pPr marL="457200" indent="457200" algn="l"/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" name="Up-Down Arrow 1"/>
          <p:cNvSpPr/>
          <p:nvPr/>
        </p:nvSpPr>
        <p:spPr>
          <a:xfrm>
            <a:off x="5896207" y="3222193"/>
            <a:ext cx="399582" cy="601585"/>
          </a:xfrm>
          <a:prstGeom prst="upDownArrow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60"/>
          <p:cNvSpPr/>
          <p:nvPr/>
        </p:nvSpPr>
        <p:spPr>
          <a:xfrm>
            <a:off x="795232" y="5092860"/>
            <a:ext cx="484418" cy="5272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9050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77129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2209800" y="0"/>
            <a:ext cx="7772400" cy="8572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Baryon Budget</a:t>
            </a:r>
            <a:endParaRPr lang="en" dirty="0"/>
          </a:p>
        </p:txBody>
      </p:sp>
      <p:pic>
        <p:nvPicPr>
          <p:cNvPr id="2" name="Picture 1" descr="werk2014_baryon_budg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957111"/>
            <a:ext cx="7975600" cy="553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7091" y="6495100"/>
            <a:ext cx="2699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Werk</a:t>
            </a:r>
            <a:r>
              <a:rPr lang="en-US" dirty="0">
                <a:solidFill>
                  <a:srgbClr val="FFFFFF"/>
                </a:solidFill>
              </a:rPr>
              <a:t> et al. 2014, </a:t>
            </a:r>
            <a:r>
              <a:rPr lang="en-US" dirty="0" err="1">
                <a:solidFill>
                  <a:srgbClr val="FFFFFF"/>
                </a:solidFill>
              </a:rPr>
              <a:t>ApJ</a:t>
            </a:r>
            <a:r>
              <a:rPr lang="en-US" dirty="0">
                <a:solidFill>
                  <a:srgbClr val="FFFFFF"/>
                </a:solidFill>
              </a:rPr>
              <a:t>, 792, 128</a:t>
            </a:r>
          </a:p>
        </p:txBody>
      </p:sp>
    </p:spTree>
    <p:extLst>
      <p:ext uri="{BB962C8B-B14F-4D97-AF65-F5344CB8AC3E}">
        <p14:creationId xmlns:p14="http://schemas.microsoft.com/office/powerpoint/2010/main" val="404055094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533400" y="107400"/>
            <a:ext cx="111252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4600" dirty="0" smtClean="0"/>
              <a:t>Probing the </a:t>
            </a:r>
            <a:r>
              <a:rPr lang="en-US" sz="4600" dirty="0" smtClean="0"/>
              <a:t>CGM with QSO absorption</a:t>
            </a:r>
            <a:endParaRPr lang="en" sz="4600" dirty="0"/>
          </a:p>
        </p:txBody>
      </p:sp>
      <p:pic>
        <p:nvPicPr>
          <p:cNvPr id="2" name="Picture 1" descr="cgm_natur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"/>
          <a:stretch/>
        </p:blipFill>
        <p:spPr>
          <a:xfrm>
            <a:off x="3505200" y="1031950"/>
            <a:ext cx="7910595" cy="5559820"/>
          </a:xfrm>
          <a:prstGeom prst="rect">
            <a:avLst/>
          </a:prstGeom>
        </p:spPr>
      </p:pic>
      <p:sp>
        <p:nvSpPr>
          <p:cNvPr id="5" name="Shape 39"/>
          <p:cNvSpPr txBox="1"/>
          <p:nvPr/>
        </p:nvSpPr>
        <p:spPr>
          <a:xfrm>
            <a:off x="10317371" y="6534611"/>
            <a:ext cx="1396347" cy="323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Nature 517, 444</a:t>
            </a:r>
            <a:endParaRPr lang="en" sz="1200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 rot="4559869">
            <a:off x="8633132" y="3107108"/>
            <a:ext cx="465665" cy="1749780"/>
          </a:xfrm>
          <a:prstGeom prst="rightBr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12105" y="4172824"/>
            <a:ext cx="18638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Impact parameter (</a:t>
            </a:r>
            <a:r>
              <a:rPr lang="en" i="1" dirty="0">
                <a:solidFill>
                  <a:srgbClr val="FFFF00"/>
                </a:solidFill>
              </a:rPr>
              <a:t>ρ</a:t>
            </a:r>
            <a:r>
              <a:rPr lang="en-US" i="1" dirty="0">
                <a:solidFill>
                  <a:srgbClr val="FFFF00"/>
                </a:solidFill>
              </a:rPr>
              <a:t>)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460385" y="2165789"/>
            <a:ext cx="879880" cy="2442432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956992" y="3063854"/>
            <a:ext cx="4411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ΔV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098" y="5980675"/>
            <a:ext cx="4724400" cy="469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1143000"/>
            <a:ext cx="2743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Relying on serendipitous QSO locations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Build a sample of single galaxy-QSO pairs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Impact parameter and ΔV give absorber position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76046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2209800" y="32967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Science </a:t>
            </a:r>
            <a:r>
              <a:rPr lang="en" dirty="0" smtClean="0"/>
              <a:t>Outline</a:t>
            </a:r>
            <a:endParaRPr lang="en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740780" y="1111171"/>
            <a:ext cx="10741305" cy="54632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 algn="l">
              <a:buFont typeface="Lucida Grande"/>
              <a:buChar char="●"/>
            </a:pPr>
            <a:r>
              <a:rPr lang="en-US" sz="2400" dirty="0" smtClean="0">
                <a:solidFill>
                  <a:schemeClr val="lt1"/>
                </a:solidFill>
              </a:rPr>
              <a:t>Stay </a:t>
            </a:r>
            <a:r>
              <a:rPr lang="en-US" sz="2400" dirty="0">
                <a:solidFill>
                  <a:schemeClr val="lt1"/>
                </a:solidFill>
              </a:rPr>
              <a:t>close (z &lt; 0.034, </a:t>
            </a:r>
            <a:r>
              <a:rPr lang="en-US" sz="2400" dirty="0" err="1">
                <a:solidFill>
                  <a:schemeClr val="lt1"/>
                </a:solidFill>
              </a:rPr>
              <a:t>cz</a:t>
            </a:r>
            <a:r>
              <a:rPr lang="en-US" sz="2400" dirty="0">
                <a:solidFill>
                  <a:schemeClr val="lt1"/>
                </a:solidFill>
              </a:rPr>
              <a:t> &lt; 10,000 km/s)</a:t>
            </a:r>
          </a:p>
          <a:p>
            <a:pPr marL="38100" algn="l"/>
            <a:r>
              <a:rPr lang="en-US" sz="2000" dirty="0">
                <a:solidFill>
                  <a:schemeClr val="lt1"/>
                </a:solidFill>
              </a:rPr>
              <a:t>	- </a:t>
            </a:r>
            <a:r>
              <a:rPr lang="en-US" sz="2000" i="1" dirty="0">
                <a:solidFill>
                  <a:schemeClr val="lt1"/>
                </a:solidFill>
              </a:rPr>
              <a:t>Available galaxy data complete to ~0.2 L</a:t>
            </a:r>
            <a:r>
              <a:rPr lang="en-US" sz="2000" i="1" dirty="0" smtClean="0">
                <a:solidFill>
                  <a:schemeClr val="lt1"/>
                </a:solidFill>
              </a:rPr>
              <a:t>*</a:t>
            </a:r>
            <a:endParaRPr lang="en-US" sz="2000" dirty="0" smtClean="0">
              <a:solidFill>
                <a:schemeClr val="lt1"/>
              </a:solidFill>
            </a:endParaRPr>
          </a:p>
          <a:p>
            <a:pPr marL="495300" indent="-457200" algn="l">
              <a:buFont typeface="Lucida Grande"/>
              <a:buChar char="●"/>
            </a:pPr>
            <a:endParaRPr lang="en-US" sz="2400" dirty="0">
              <a:solidFill>
                <a:schemeClr val="lt1"/>
              </a:solidFill>
            </a:endParaRPr>
          </a:p>
          <a:p>
            <a:pPr marL="495300" indent="-457200" algn="l">
              <a:buFont typeface="Lucida Grande"/>
              <a:buChar char="●"/>
            </a:pPr>
            <a:r>
              <a:rPr lang="en-US" sz="2400" dirty="0" smtClean="0">
                <a:solidFill>
                  <a:schemeClr val="lt1"/>
                </a:solidFill>
              </a:rPr>
              <a:t>Use </a:t>
            </a:r>
            <a:r>
              <a:rPr lang="en-US" sz="2400" dirty="0">
                <a:solidFill>
                  <a:schemeClr val="lt1"/>
                </a:solidFill>
              </a:rPr>
              <a:t>archival COS sightlines (~700)</a:t>
            </a:r>
          </a:p>
          <a:p>
            <a:pPr marL="38100" lvl="1" algn="l"/>
            <a:r>
              <a:rPr lang="en-US" sz="2000" dirty="0">
                <a:solidFill>
                  <a:schemeClr val="lt1"/>
                </a:solidFill>
              </a:rPr>
              <a:t>	- </a:t>
            </a:r>
            <a:r>
              <a:rPr lang="en-US" sz="2000" i="1" dirty="0">
                <a:solidFill>
                  <a:schemeClr val="lt1"/>
                </a:solidFill>
              </a:rPr>
              <a:t>Find </a:t>
            </a:r>
            <a:r>
              <a:rPr lang="en-US" sz="2000" i="1" dirty="0">
                <a:solidFill>
                  <a:srgbClr val="FFFFFF"/>
                </a:solidFill>
              </a:rPr>
              <a:t>Lyα, associate with galaxy environment</a:t>
            </a:r>
            <a:endParaRPr lang="en-US" sz="2000" i="1" dirty="0">
              <a:solidFill>
                <a:schemeClr val="lt1"/>
              </a:solidFill>
            </a:endParaRPr>
          </a:p>
          <a:p>
            <a:pPr marL="38100" algn="l"/>
            <a:endParaRPr lang="en-US" sz="2400" dirty="0" smtClean="0">
              <a:solidFill>
                <a:schemeClr val="lt1"/>
              </a:solidFill>
            </a:endParaRPr>
          </a:p>
          <a:p>
            <a:pPr marL="495300" indent="-457200" algn="l">
              <a:buFont typeface="Lucida Grande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 Automate associating galaxies – absorbers</a:t>
            </a:r>
          </a:p>
          <a:p>
            <a:pPr marL="495300" indent="-457200" algn="l">
              <a:buFont typeface="Lucida Grande"/>
              <a:buChar char="●"/>
            </a:pPr>
            <a:endParaRPr lang="en-US" sz="2400" dirty="0">
              <a:solidFill>
                <a:schemeClr val="lt1"/>
              </a:solidFill>
            </a:endParaRPr>
          </a:p>
          <a:p>
            <a:pPr marL="38100" algn="l"/>
            <a:endParaRPr lang="en-US" sz="2400" dirty="0">
              <a:solidFill>
                <a:schemeClr val="lt1"/>
              </a:solidFill>
            </a:endParaRPr>
          </a:p>
          <a:p>
            <a:pPr marL="495300" indent="-457200" algn="l">
              <a:buFont typeface="Lucida Grande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Ask:	</a:t>
            </a:r>
            <a:r>
              <a:rPr lang="en-US" sz="2400" dirty="0" smtClean="0">
                <a:solidFill>
                  <a:schemeClr val="lt1"/>
                </a:solidFill>
              </a:rPr>
              <a:t>absorber </a:t>
            </a:r>
            <a:r>
              <a:rPr lang="en-US" sz="2400" dirty="0">
                <a:solidFill>
                  <a:schemeClr val="lt1"/>
                </a:solidFill>
              </a:rPr>
              <a:t>(EW, N(HI), velocity)</a:t>
            </a:r>
          </a:p>
          <a:p>
            <a:pPr marL="38100" lvl="3" algn="l"/>
            <a:r>
              <a:rPr lang="en-US" sz="2400" dirty="0">
                <a:solidFill>
                  <a:schemeClr val="lt1"/>
                </a:solidFill>
              </a:rPr>
              <a:t>                              as a function of</a:t>
            </a:r>
          </a:p>
          <a:p>
            <a:pPr marL="38100" lvl="3" algn="l"/>
            <a:r>
              <a:rPr lang="en-US" sz="2400" dirty="0">
                <a:solidFill>
                  <a:schemeClr val="lt1"/>
                </a:solidFill>
              </a:rPr>
              <a:t>	galaxy (impact parameter, size, orientation)</a:t>
            </a:r>
          </a:p>
          <a:p>
            <a:pPr marL="38100" lvl="1" algn="l"/>
            <a:endParaRPr lang="en-US" sz="2400" i="1" dirty="0">
              <a:solidFill>
                <a:schemeClr val="lt1"/>
              </a:solidFill>
            </a:endParaRPr>
          </a:p>
          <a:p>
            <a:pPr marL="38100" lvl="1" algn="l"/>
            <a:endParaRPr lang="en-US" sz="2400" i="1" dirty="0">
              <a:solidFill>
                <a:schemeClr val="lt1"/>
              </a:solidFill>
            </a:endParaRPr>
          </a:p>
          <a:p>
            <a:pPr marL="38100" lvl="1" algn="l"/>
            <a:endParaRPr sz="2400" dirty="0">
              <a:solidFill>
                <a:srgbClr val="FFFFFF"/>
              </a:solidFill>
            </a:endParaRPr>
          </a:p>
          <a:p>
            <a:pPr marL="457200" indent="457200" algn="l"/>
            <a:endParaRPr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4505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5105400"/>
          </a:xfrm>
        </p:spPr>
        <p:txBody>
          <a:bodyPr/>
          <a:lstStyle/>
          <a:p>
            <a:pPr algn="l"/>
            <a:r>
              <a:rPr lang="en-US" sz="2800" dirty="0"/>
              <a:t> </a:t>
            </a:r>
            <a:r>
              <a:rPr lang="en-US" sz="2800" dirty="0" smtClean="0"/>
              <a:t>Use archival COS sightlines (~700)</a:t>
            </a:r>
          </a:p>
          <a:p>
            <a:pPr marL="914400" lvl="1" indent="-452438" algn="l"/>
            <a:r>
              <a:rPr lang="en-US" sz="2400" dirty="0" smtClean="0"/>
              <a:t> Concentrating on Ly-alpha lines</a:t>
            </a:r>
          </a:p>
          <a:p>
            <a:pPr marL="914400" lvl="1" indent="-452438" algn="l"/>
            <a:endParaRPr lang="en-US" sz="2800" dirty="0" smtClean="0"/>
          </a:p>
          <a:p>
            <a:pPr marL="914400" lvl="1" indent="-452438" algn="l"/>
            <a:endParaRPr lang="en-US" sz="2800" dirty="0" smtClean="0"/>
          </a:p>
          <a:p>
            <a:pPr algn="l"/>
            <a:r>
              <a:rPr lang="en-US" sz="2800" dirty="0" smtClean="0"/>
              <a:t> Correlate with galaxy environment</a:t>
            </a:r>
          </a:p>
          <a:p>
            <a:pPr marL="914400" lvl="1" indent="-452438" algn="l"/>
            <a:r>
              <a:rPr lang="en-US" sz="2800" dirty="0" smtClean="0"/>
              <a:t> </a:t>
            </a:r>
            <a:r>
              <a:rPr lang="en-US" sz="2400" dirty="0" smtClean="0"/>
              <a:t>Limit search to </a:t>
            </a:r>
            <a:r>
              <a:rPr lang="en-US" sz="2400" i="1" dirty="0" err="1" smtClean="0"/>
              <a:t>cz</a:t>
            </a:r>
            <a:r>
              <a:rPr lang="en-US" sz="2400" i="1" dirty="0" smtClean="0"/>
              <a:t> &lt; 10,000 km/s</a:t>
            </a:r>
          </a:p>
          <a:p>
            <a:pPr marL="914400" lvl="1" indent="-452438" algn="l"/>
            <a:endParaRPr lang="en-US" sz="2800" dirty="0" smtClean="0"/>
          </a:p>
          <a:p>
            <a:pPr marL="914400" lvl="1" indent="-452438" algn="l"/>
            <a:endParaRPr lang="en-US" sz="2800" dirty="0" smtClean="0"/>
          </a:p>
          <a:p>
            <a:pPr algn="l"/>
            <a:r>
              <a:rPr lang="en-US" sz="2800" dirty="0" smtClean="0"/>
              <a:t> Ask</a:t>
            </a:r>
          </a:p>
          <a:p>
            <a:pPr marL="914400" lvl="1" indent="-452438" algn="l"/>
            <a:r>
              <a:rPr lang="en-US" sz="2400" dirty="0" smtClean="0"/>
              <a:t> absorber(EW, velocity) vs galaxy properties (size, proximity, orientation)</a:t>
            </a:r>
          </a:p>
          <a:p>
            <a:pPr marL="914400" lvl="1" indent="-452438" algn="l"/>
            <a:endParaRPr lang="en-US" sz="2800" dirty="0" smtClean="0"/>
          </a:p>
        </p:txBody>
      </p:sp>
      <p:sp>
        <p:nvSpPr>
          <p:cNvPr id="3" name="Shape 30"/>
          <p:cNvSpPr txBox="1">
            <a:spLocks/>
          </p:cNvSpPr>
          <p:nvPr/>
        </p:nvSpPr>
        <p:spPr>
          <a:xfrm>
            <a:off x="2209800" y="32967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4600" b="1" dirty="0" smtClean="0">
                <a:solidFill>
                  <a:schemeClr val="bg1"/>
                </a:solidFill>
              </a:rPr>
              <a:t>Science </a:t>
            </a:r>
            <a:r>
              <a:rPr lang="en" sz="4600" b="1" dirty="0" smtClean="0">
                <a:solidFill>
                  <a:schemeClr val="bg1"/>
                </a:solidFill>
              </a:rPr>
              <a:t>Outline</a:t>
            </a:r>
            <a:endParaRPr lang="en" sz="4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59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2209800" y="32967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Science </a:t>
            </a:r>
            <a:r>
              <a:rPr lang="en" dirty="0" smtClean="0"/>
              <a:t>Outline</a:t>
            </a:r>
            <a:endParaRPr lang="en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740780" y="1111171"/>
            <a:ext cx="10741305" cy="54632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 algn="l">
              <a:buFont typeface="Lucida Grande"/>
              <a:buChar char="●"/>
            </a:pPr>
            <a:endParaRPr lang="en-US" sz="2600" dirty="0">
              <a:solidFill>
                <a:schemeClr val="lt1"/>
              </a:solidFill>
            </a:endParaRPr>
          </a:p>
          <a:p>
            <a:pPr marL="495300" indent="-457200" algn="l">
              <a:buFont typeface="Lucida Grande"/>
              <a:buChar char="●"/>
            </a:pPr>
            <a:r>
              <a:rPr lang="en-US" sz="2600" dirty="0" smtClean="0">
                <a:solidFill>
                  <a:schemeClr val="lt1"/>
                </a:solidFill>
              </a:rPr>
              <a:t>Use </a:t>
            </a:r>
            <a:r>
              <a:rPr lang="en-US" sz="2600" dirty="0">
                <a:solidFill>
                  <a:schemeClr val="lt1"/>
                </a:solidFill>
              </a:rPr>
              <a:t>archival COS sightlines (~</a:t>
            </a:r>
            <a:r>
              <a:rPr lang="en-US" sz="2600" dirty="0" smtClean="0">
                <a:solidFill>
                  <a:schemeClr val="lt1"/>
                </a:solidFill>
              </a:rPr>
              <a:t>700)</a:t>
            </a:r>
          </a:p>
          <a:p>
            <a:pPr marL="495300" lvl="1" indent="-457200" algn="l">
              <a:buFont typeface="Lucida Grande"/>
              <a:buChar char="●"/>
            </a:pPr>
            <a:endParaRPr lang="en-US" sz="2600" dirty="0" smtClean="0">
              <a:solidFill>
                <a:schemeClr val="lt1"/>
              </a:solidFill>
            </a:endParaRPr>
          </a:p>
          <a:p>
            <a:pPr marL="495300" indent="-457200" algn="l">
              <a:buFont typeface="Lucida Grande"/>
              <a:buChar char="●"/>
            </a:pPr>
            <a:endParaRPr lang="en-US" sz="2400" i="1" dirty="0" smtClean="0">
              <a:solidFill>
                <a:schemeClr val="lt1"/>
              </a:solidFill>
            </a:endParaRPr>
          </a:p>
          <a:p>
            <a:pPr marL="495300" indent="-457200" algn="l">
              <a:buFont typeface="Lucida Grande"/>
              <a:buChar char="●"/>
            </a:pPr>
            <a:endParaRPr lang="en-US" sz="2400" i="1" dirty="0">
              <a:solidFill>
                <a:schemeClr val="lt1"/>
              </a:solidFill>
            </a:endParaRPr>
          </a:p>
          <a:p>
            <a:pPr marL="495300" indent="-457200" algn="l">
              <a:buFont typeface="Lucida Grande"/>
              <a:buChar char="●"/>
            </a:pPr>
            <a:r>
              <a:rPr lang="en-US" sz="2600" dirty="0" smtClean="0">
                <a:solidFill>
                  <a:schemeClr val="lt1"/>
                </a:solidFill>
              </a:rPr>
              <a:t>Find </a:t>
            </a:r>
            <a:r>
              <a:rPr lang="en-US" sz="2600" dirty="0">
                <a:solidFill>
                  <a:srgbClr val="FFFFFF"/>
                </a:solidFill>
              </a:rPr>
              <a:t>Lyα, associate with galaxy </a:t>
            </a:r>
            <a:r>
              <a:rPr lang="en-US" sz="2600" dirty="0" smtClean="0">
                <a:solidFill>
                  <a:srgbClr val="FFFFFF"/>
                </a:solidFill>
              </a:rPr>
              <a:t>environment</a:t>
            </a:r>
            <a:endParaRPr lang="en-US" sz="2600" dirty="0">
              <a:solidFill>
                <a:schemeClr val="lt1"/>
              </a:solidFill>
            </a:endParaRPr>
          </a:p>
          <a:p>
            <a:pPr marL="495300" indent="-457200" algn="l">
              <a:buFont typeface="Lucida Grande"/>
              <a:buChar char="●"/>
            </a:pPr>
            <a:endParaRPr lang="en-US" sz="2400" dirty="0">
              <a:solidFill>
                <a:schemeClr val="lt1"/>
              </a:solidFill>
            </a:endParaRPr>
          </a:p>
          <a:p>
            <a:pPr marL="38100" algn="l"/>
            <a:endParaRPr lang="en-US" sz="2400" dirty="0">
              <a:solidFill>
                <a:schemeClr val="lt1"/>
              </a:solidFill>
            </a:endParaRPr>
          </a:p>
          <a:p>
            <a:pPr marL="495300" indent="-457200" algn="l">
              <a:buFont typeface="Lucida Grande"/>
              <a:buChar char="●"/>
            </a:pPr>
            <a:r>
              <a:rPr lang="en-US" sz="2600" dirty="0">
                <a:solidFill>
                  <a:schemeClr val="lt1"/>
                </a:solidFill>
              </a:rPr>
              <a:t>Ask:	</a:t>
            </a:r>
            <a:r>
              <a:rPr lang="en-US" sz="2600" dirty="0" smtClean="0">
                <a:solidFill>
                  <a:schemeClr val="lt1"/>
                </a:solidFill>
              </a:rPr>
              <a:t>absorber properties </a:t>
            </a:r>
            <a:r>
              <a:rPr lang="en-US" sz="2600" dirty="0">
                <a:solidFill>
                  <a:schemeClr val="lt1"/>
                </a:solidFill>
              </a:rPr>
              <a:t>(EW, N(HI), velocity</a:t>
            </a:r>
            <a:r>
              <a:rPr lang="en-US" sz="2600" dirty="0" smtClean="0">
                <a:solidFill>
                  <a:schemeClr val="lt1"/>
                </a:solidFill>
              </a:rPr>
              <a:t>)</a:t>
            </a:r>
          </a:p>
          <a:p>
            <a:pPr marL="495300" indent="-457200" algn="l">
              <a:buFont typeface="Lucida Grande"/>
              <a:buChar char="●"/>
            </a:pPr>
            <a:endParaRPr lang="en-US" sz="2600" dirty="0">
              <a:solidFill>
                <a:schemeClr val="lt1"/>
              </a:solidFill>
            </a:endParaRPr>
          </a:p>
          <a:p>
            <a:pPr marL="38100" lvl="3" algn="l"/>
            <a:r>
              <a:rPr lang="en-US" sz="2600" dirty="0">
                <a:solidFill>
                  <a:schemeClr val="lt1"/>
                </a:solidFill>
              </a:rPr>
              <a:t>                             </a:t>
            </a:r>
            <a:r>
              <a:rPr lang="en-US" sz="2600" dirty="0" smtClean="0">
                <a:solidFill>
                  <a:schemeClr val="lt1"/>
                </a:solidFill>
              </a:rPr>
              <a:t>        as </a:t>
            </a:r>
            <a:r>
              <a:rPr lang="en-US" sz="2600" dirty="0">
                <a:solidFill>
                  <a:schemeClr val="lt1"/>
                </a:solidFill>
              </a:rPr>
              <a:t>a function </a:t>
            </a:r>
            <a:r>
              <a:rPr lang="en-US" sz="2600" dirty="0" smtClean="0">
                <a:solidFill>
                  <a:schemeClr val="lt1"/>
                </a:solidFill>
              </a:rPr>
              <a:t>of</a:t>
            </a:r>
          </a:p>
          <a:p>
            <a:pPr marL="38100" lvl="3" algn="l"/>
            <a:endParaRPr lang="en-US" sz="2600" dirty="0">
              <a:solidFill>
                <a:schemeClr val="lt1"/>
              </a:solidFill>
            </a:endParaRPr>
          </a:p>
          <a:p>
            <a:pPr marL="38100" lvl="3" algn="l"/>
            <a:r>
              <a:rPr lang="en-US" sz="2600" dirty="0">
                <a:solidFill>
                  <a:schemeClr val="lt1"/>
                </a:solidFill>
              </a:rPr>
              <a:t>	galaxy </a:t>
            </a:r>
            <a:r>
              <a:rPr lang="en-US" sz="2600" dirty="0" smtClean="0">
                <a:solidFill>
                  <a:schemeClr val="lt1"/>
                </a:solidFill>
              </a:rPr>
              <a:t>properties (impact </a:t>
            </a:r>
            <a:r>
              <a:rPr lang="en-US" sz="2600" dirty="0">
                <a:solidFill>
                  <a:schemeClr val="lt1"/>
                </a:solidFill>
              </a:rPr>
              <a:t>parameter, size, orientation)</a:t>
            </a:r>
          </a:p>
          <a:p>
            <a:pPr marL="38100" lvl="1" algn="l"/>
            <a:endParaRPr lang="en-US" sz="2400" i="1" dirty="0">
              <a:solidFill>
                <a:schemeClr val="lt1"/>
              </a:solidFill>
            </a:endParaRPr>
          </a:p>
          <a:p>
            <a:pPr marL="38100" lvl="1" algn="l"/>
            <a:endParaRPr lang="en-US" sz="2400" i="1" dirty="0">
              <a:solidFill>
                <a:schemeClr val="lt1"/>
              </a:solidFill>
            </a:endParaRPr>
          </a:p>
          <a:p>
            <a:pPr marL="38100" lvl="1" algn="l"/>
            <a:endParaRPr sz="2400" dirty="0">
              <a:solidFill>
                <a:srgbClr val="FFFFFF"/>
              </a:solidFill>
            </a:endParaRPr>
          </a:p>
          <a:p>
            <a:pPr marL="457200" indent="457200" algn="l"/>
            <a:endParaRPr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6042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12" y="1999287"/>
            <a:ext cx="9717425" cy="485871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6" y="762000"/>
            <a:ext cx="10671859" cy="1371600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Gather and homogenize existing </a:t>
            </a:r>
            <a:r>
              <a:rPr lang="en-US" sz="2800" b="1" dirty="0"/>
              <a:t>galaxy </a:t>
            </a:r>
            <a:r>
              <a:rPr lang="en-US" sz="2800" b="1" dirty="0" smtClean="0"/>
              <a:t>data</a:t>
            </a:r>
            <a:endParaRPr lang="en-US" sz="2800" b="1" dirty="0"/>
          </a:p>
          <a:p>
            <a:pPr marL="808038" indent="-347663" algn="l">
              <a:buClrTx/>
              <a:buSzTx/>
            </a:pPr>
            <a:r>
              <a:rPr lang="en-US" sz="2000" dirty="0"/>
              <a:t>NED + </a:t>
            </a:r>
            <a:r>
              <a:rPr lang="en-US" sz="2000" dirty="0" smtClean="0"/>
              <a:t>IRSA</a:t>
            </a:r>
            <a:endParaRPr lang="en-US" sz="2000" dirty="0"/>
          </a:p>
          <a:p>
            <a:pPr marL="808038" indent="-347663" algn="l">
              <a:buClrTx/>
              <a:buSzTx/>
            </a:pPr>
            <a:r>
              <a:rPr lang="en-US" sz="2000" dirty="0" smtClean="0"/>
              <a:t>130,000+ galaxies with </a:t>
            </a:r>
            <a:r>
              <a:rPr lang="en-US" sz="2000" i="1" dirty="0" err="1" smtClean="0"/>
              <a:t>cz</a:t>
            </a:r>
            <a:r>
              <a:rPr lang="en-US" sz="2000" dirty="0" smtClean="0"/>
              <a:t> &lt; 10,000 km/s</a:t>
            </a:r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134065" y="-15389"/>
            <a:ext cx="99277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 smtClean="0">
                <a:solidFill>
                  <a:schemeClr val="bg1"/>
                </a:solidFill>
              </a:rPr>
              <a:t>First</a:t>
            </a:r>
            <a:r>
              <a:rPr lang="en-US" sz="4600" b="1" dirty="0">
                <a:solidFill>
                  <a:schemeClr val="bg1"/>
                </a:solidFill>
              </a:rPr>
              <a:t> </a:t>
            </a:r>
            <a:r>
              <a:rPr lang="mr-IN" sz="4600" b="1" dirty="0" smtClean="0">
                <a:solidFill>
                  <a:schemeClr val="bg1"/>
                </a:solidFill>
              </a:rPr>
              <a:t>–</a:t>
            </a:r>
            <a:r>
              <a:rPr lang="en-US" sz="4600" b="1" dirty="0" smtClean="0">
                <a:solidFill>
                  <a:schemeClr val="bg1"/>
                </a:solidFill>
              </a:rPr>
              <a:t> New Nearby Galaxy Catalog</a:t>
            </a:r>
            <a:endParaRPr lang="en-US" sz="4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1600" y="6550223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9908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3" y="609600"/>
            <a:ext cx="10671859" cy="1676400"/>
          </a:xfrm>
        </p:spPr>
        <p:txBody>
          <a:bodyPr/>
          <a:lstStyle/>
          <a:p>
            <a:pPr marL="461963" indent="-452438" algn="l">
              <a:lnSpc>
                <a:spcPct val="150000"/>
              </a:lnSpc>
              <a:buClrTx/>
              <a:buSzTx/>
              <a:buNone/>
            </a:pPr>
            <a:r>
              <a:rPr lang="en-US" sz="2800" b="1" dirty="0" smtClean="0"/>
              <a:t>Homogenize existing data</a:t>
            </a:r>
          </a:p>
          <a:p>
            <a:pPr marL="806450" indent="-344488" algn="l">
              <a:buClrTx/>
              <a:buSzTx/>
            </a:pPr>
            <a:r>
              <a:rPr lang="en-US" sz="2000" dirty="0" smtClean="0"/>
              <a:t>Normalize </a:t>
            </a:r>
            <a:r>
              <a:rPr lang="en-US" sz="2000" dirty="0" smtClean="0"/>
              <a:t>diameters, inclination, PA to 2MASS values</a:t>
            </a:r>
          </a:p>
          <a:p>
            <a:pPr marL="806450" indent="-344488" algn="l">
              <a:buClrTx/>
              <a:buSzTx/>
            </a:pPr>
            <a:r>
              <a:rPr lang="en-US" sz="2000" dirty="0" smtClean="0"/>
              <a:t>Choose magnitudes, calculate (L*,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vir</a:t>
            </a:r>
            <a:r>
              <a:rPr lang="en-US" sz="2000" dirty="0" smtClean="0"/>
              <a:t>)</a:t>
            </a:r>
            <a:endParaRPr lang="en-US" sz="2000" dirty="0"/>
          </a:p>
          <a:p>
            <a:pPr marL="808038" indent="-347663" algn="l">
              <a:lnSpc>
                <a:spcPct val="150000"/>
              </a:lnSpc>
              <a:buClrTx/>
              <a:buSzTx/>
            </a:pPr>
            <a:endParaRPr lang="en-US" sz="2000" dirty="0"/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endParaRPr lang="en-US" sz="2000" dirty="0" smtClean="0"/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929154" y="-31860"/>
            <a:ext cx="79928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smtClean="0">
                <a:solidFill>
                  <a:schemeClr val="bg1"/>
                </a:solidFill>
              </a:rPr>
              <a:t>New Nearby Galaxy Catalog</a:t>
            </a:r>
            <a:endParaRPr lang="en-US" sz="46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22" y="1998808"/>
            <a:ext cx="9448800" cy="472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3522" y="6430820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French &amp; </a:t>
            </a:r>
            <a:r>
              <a:rPr lang="en-US" sz="1100" dirty="0" err="1" smtClean="0"/>
              <a:t>Wakker</a:t>
            </a:r>
            <a:r>
              <a:rPr lang="en-US" sz="1100" dirty="0" smtClean="0"/>
              <a:t> 2018, in prep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12" y="1999287"/>
            <a:ext cx="9717425" cy="485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5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22100</TotalTime>
  <Words>806</Words>
  <Application>Microsoft Macintosh PowerPoint</Application>
  <PresentationFormat>Widescreen</PresentationFormat>
  <Paragraphs>199</Paragraphs>
  <Slides>30</Slides>
  <Notes>9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Courier New</vt:lpstr>
      <vt:lpstr>Lucida Grande</vt:lpstr>
      <vt:lpstr>Times</vt:lpstr>
      <vt:lpstr>Wingdings</vt:lpstr>
      <vt:lpstr>Arial</vt:lpstr>
      <vt:lpstr>Custom Theme</vt:lpstr>
      <vt:lpstr>Does the gas in the IGM care about galaxies?</vt:lpstr>
      <vt:lpstr>Gas + galaxies trace the same potential</vt:lpstr>
      <vt:lpstr>Does the gas care about the galaxies?</vt:lpstr>
      <vt:lpstr>Probing the CGM with QSO absorption</vt:lpstr>
      <vt:lpstr>Science Outline</vt:lpstr>
      <vt:lpstr>PowerPoint Presentation</vt:lpstr>
      <vt:lpstr>Science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Baryon Budget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Tracing the Galaxy-Absorber Connection with the Cosmic Origins Spectrograph</dc:title>
  <cp:lastModifiedBy>DAVID FRENCH</cp:lastModifiedBy>
  <cp:revision>636</cp:revision>
  <cp:lastPrinted>2018-01-08T21:08:44Z</cp:lastPrinted>
  <dcterms:modified xsi:type="dcterms:W3CDTF">2018-01-08T21:11:12Z</dcterms:modified>
</cp:coreProperties>
</file>